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10282225" cx="1828005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3.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can also be used to cover topics that can be represented by an image/graph etc. Information which is half image/half information type. Like shown in the example above.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5d4bbee68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25d4bbee68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This slide can also be used to cover topics that can be represented by an image/graph etc. Information which is half image/half information type. Like shown in the example above.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8c137efdd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28c137efdd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3.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4.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Advanced Python topics</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3</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1276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1221875" y="4104150"/>
            <a:ext cx="44910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lang="en" sz="3000">
                <a:solidFill>
                  <a:schemeClr val="dk1"/>
                </a:solidFill>
              </a:rPr>
              <a:t>Logging</a:t>
            </a:r>
            <a:endParaRPr sz="3000"/>
          </a:p>
        </p:txBody>
      </p:sp>
      <p:sp>
        <p:nvSpPr>
          <p:cNvPr id="213" name="Google Shape;213;p64"/>
          <p:cNvSpPr txBox="1"/>
          <p:nvPr>
            <p:ph idx="1" type="body"/>
          </p:nvPr>
        </p:nvSpPr>
        <p:spPr>
          <a:xfrm>
            <a:off x="1221875" y="4886225"/>
            <a:ext cx="27228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Record </a:t>
            </a:r>
            <a:endParaRPr sz="2400">
              <a:solidFill>
                <a:schemeClr val="dk2"/>
              </a:solidFill>
            </a:endParaRPr>
          </a:p>
          <a:p>
            <a:pPr indent="0" lvl="0" marL="0" marR="0" rtl="0" algn="l">
              <a:lnSpc>
                <a:spcPct val="115000"/>
              </a:lnSpc>
              <a:spcBef>
                <a:spcPts val="0"/>
              </a:spcBef>
              <a:spcAft>
                <a:spcPts val="0"/>
              </a:spcAft>
              <a:buClr>
                <a:srgbClr val="434343"/>
              </a:buClr>
              <a:buFont typeface="Calibri"/>
              <a:buNone/>
            </a:pPr>
            <a:r>
              <a:rPr lang="en" sz="2400">
                <a:solidFill>
                  <a:schemeClr val="dk2"/>
                </a:solidFill>
              </a:rPr>
              <a:t>application events</a:t>
            </a:r>
            <a:endParaRPr sz="2400"/>
          </a:p>
        </p:txBody>
      </p:sp>
      <p:cxnSp>
        <p:nvCxnSpPr>
          <p:cNvPr id="214" name="Google Shape;214;p64"/>
          <p:cNvCxnSpPr/>
          <p:nvPr/>
        </p:nvCxnSpPr>
        <p:spPr>
          <a:xfrm flipH="1">
            <a:off x="5515074" y="6589977"/>
            <a:ext cx="4800" cy="1106100"/>
          </a:xfrm>
          <a:prstGeom prst="straightConnector1">
            <a:avLst/>
          </a:prstGeom>
          <a:noFill/>
          <a:ln cap="flat" cmpd="sng" w="9525">
            <a:solidFill>
              <a:schemeClr val="dk2"/>
            </a:solidFill>
            <a:prstDash val="solid"/>
            <a:round/>
            <a:headEnd len="sm" w="sm" type="none"/>
            <a:tailEnd len="med" w="med" type="oval"/>
          </a:ln>
        </p:spPr>
      </p:cxnSp>
      <p:sp>
        <p:nvSpPr>
          <p:cNvPr id="215" name="Google Shape;215;p64"/>
          <p:cNvSpPr txBox="1"/>
          <p:nvPr>
            <p:ph type="title"/>
          </p:nvPr>
        </p:nvSpPr>
        <p:spPr>
          <a:xfrm>
            <a:off x="4451274" y="4047475"/>
            <a:ext cx="4119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Function Decorators</a:t>
            </a:r>
            <a:endParaRPr sz="3000">
              <a:solidFill>
                <a:schemeClr val="dk1"/>
              </a:solidFill>
            </a:endParaRPr>
          </a:p>
          <a:p>
            <a:pPr indent="0" lvl="0" marL="0" rtl="0" algn="l">
              <a:spcBef>
                <a:spcPts val="0"/>
              </a:spcBef>
              <a:spcAft>
                <a:spcPts val="0"/>
              </a:spcAft>
              <a:buClr>
                <a:schemeClr val="lt1"/>
              </a:buClr>
              <a:buFont typeface="Calibri"/>
              <a:buNone/>
            </a:pPr>
            <a:r>
              <a:rPr lang="en" sz="3000">
                <a:solidFill>
                  <a:schemeClr val="dk1"/>
                </a:solidFill>
              </a:rPr>
              <a:t>And Context Managers</a:t>
            </a:r>
            <a:endParaRPr sz="3000">
              <a:solidFill>
                <a:schemeClr val="dk1"/>
              </a:solidFill>
            </a:endParaRPr>
          </a:p>
        </p:txBody>
      </p:sp>
      <p:sp>
        <p:nvSpPr>
          <p:cNvPr id="216" name="Google Shape;216;p64"/>
          <p:cNvSpPr txBox="1"/>
          <p:nvPr>
            <p:ph idx="1" type="body"/>
          </p:nvPr>
        </p:nvSpPr>
        <p:spPr>
          <a:xfrm>
            <a:off x="4451275" y="4810025"/>
            <a:ext cx="4214100" cy="13356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Add dynamic behaviour to code and easily manage transactional  resources</a:t>
            </a:r>
            <a:endParaRPr sz="2400"/>
          </a:p>
        </p:txBody>
      </p:sp>
      <p:cxnSp>
        <p:nvCxnSpPr>
          <p:cNvPr id="217" name="Google Shape;217;p64"/>
          <p:cNvCxnSpPr/>
          <p:nvPr/>
        </p:nvCxnSpPr>
        <p:spPr>
          <a:xfrm rot="10800000">
            <a:off x="4295814" y="4320352"/>
            <a:ext cx="0" cy="2311200"/>
          </a:xfrm>
          <a:prstGeom prst="straightConnector1">
            <a:avLst/>
          </a:prstGeom>
          <a:noFill/>
          <a:ln cap="flat" cmpd="sng" w="9525">
            <a:solidFill>
              <a:schemeClr val="dk2"/>
            </a:solidFill>
            <a:prstDash val="solid"/>
            <a:round/>
            <a:headEnd len="sm" w="sm" type="none"/>
            <a:tailEnd len="med" w="med" type="oval"/>
          </a:ln>
        </p:spPr>
      </p:cxnSp>
      <p:sp>
        <p:nvSpPr>
          <p:cNvPr id="218" name="Google Shape;218;p64"/>
          <p:cNvSpPr txBox="1"/>
          <p:nvPr>
            <p:ph type="title"/>
          </p:nvPr>
        </p:nvSpPr>
        <p:spPr>
          <a:xfrm>
            <a:off x="5520775" y="7423425"/>
            <a:ext cx="39579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Generator Expressions and Generators</a:t>
            </a:r>
            <a:endParaRPr sz="3000">
              <a:solidFill>
                <a:schemeClr val="dk1"/>
              </a:solidFill>
            </a:endParaRPr>
          </a:p>
        </p:txBody>
      </p:sp>
      <p:sp>
        <p:nvSpPr>
          <p:cNvPr id="219" name="Google Shape;219;p64"/>
          <p:cNvSpPr txBox="1"/>
          <p:nvPr>
            <p:ph idx="1" type="body"/>
          </p:nvPr>
        </p:nvSpPr>
        <p:spPr>
          <a:xfrm>
            <a:off x="5515075" y="8209550"/>
            <a:ext cx="3449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Lazy evaluation of finite or infinite sequences</a:t>
            </a:r>
            <a:endParaRPr sz="2400"/>
          </a:p>
        </p:txBody>
      </p:sp>
      <p:sp>
        <p:nvSpPr>
          <p:cNvPr id="220" name="Google Shape;220;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21" name="Google Shape;221;p64"/>
          <p:cNvSpPr txBox="1"/>
          <p:nvPr>
            <p:ph type="title"/>
          </p:nvPr>
        </p:nvSpPr>
        <p:spPr>
          <a:xfrm>
            <a:off x="2237275" y="7461500"/>
            <a:ext cx="4119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Regular</a:t>
            </a:r>
            <a:endParaRPr sz="3000">
              <a:solidFill>
                <a:schemeClr val="dk1"/>
              </a:solidFill>
            </a:endParaRPr>
          </a:p>
          <a:p>
            <a:pPr indent="0" lvl="0" marL="0" rtl="0" algn="l">
              <a:spcBef>
                <a:spcPts val="0"/>
              </a:spcBef>
              <a:spcAft>
                <a:spcPts val="0"/>
              </a:spcAft>
              <a:buClr>
                <a:schemeClr val="lt1"/>
              </a:buClr>
              <a:buFont typeface="Calibri"/>
              <a:buNone/>
            </a:pPr>
            <a:r>
              <a:rPr lang="en" sz="3000">
                <a:solidFill>
                  <a:schemeClr val="dk1"/>
                </a:solidFill>
              </a:rPr>
              <a:t>Expressions</a:t>
            </a:r>
            <a:endParaRPr sz="3000"/>
          </a:p>
        </p:txBody>
      </p:sp>
      <p:sp>
        <p:nvSpPr>
          <p:cNvPr id="222" name="Google Shape;222;p64"/>
          <p:cNvSpPr txBox="1"/>
          <p:nvPr>
            <p:ph idx="1" type="body"/>
          </p:nvPr>
        </p:nvSpPr>
        <p:spPr>
          <a:xfrm>
            <a:off x="2237275" y="8246150"/>
            <a:ext cx="28206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Search for specific patterns in strings</a:t>
            </a:r>
            <a:endParaRPr sz="2400"/>
          </a:p>
        </p:txBody>
      </p:sp>
      <p:cxnSp>
        <p:nvCxnSpPr>
          <p:cNvPr id="223" name="Google Shape;223;p64"/>
          <p:cNvCxnSpPr/>
          <p:nvPr/>
        </p:nvCxnSpPr>
        <p:spPr>
          <a:xfrm flipH="1">
            <a:off x="2238474" y="6888477"/>
            <a:ext cx="4800" cy="807600"/>
          </a:xfrm>
          <a:prstGeom prst="straightConnector1">
            <a:avLst/>
          </a:prstGeom>
          <a:noFill/>
          <a:ln cap="flat" cmpd="sng" w="9525">
            <a:solidFill>
              <a:schemeClr val="dk2"/>
            </a:solidFill>
            <a:prstDash val="solid"/>
            <a:round/>
            <a:headEnd len="sm" w="sm" type="none"/>
            <a:tailEnd len="med" w="med" type="oval"/>
          </a:ln>
        </p:spPr>
      </p:cxnSp>
      <p:sp>
        <p:nvSpPr>
          <p:cNvPr id="224" name="Google Shape;224;p64"/>
          <p:cNvSpPr txBox="1"/>
          <p:nvPr>
            <p:ph type="title"/>
          </p:nvPr>
        </p:nvSpPr>
        <p:spPr>
          <a:xfrm>
            <a:off x="8792877" y="3990325"/>
            <a:ext cx="5385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Magic Methods</a:t>
            </a:r>
            <a:endParaRPr sz="3000">
              <a:solidFill>
                <a:schemeClr val="dk1"/>
              </a:solidFill>
            </a:endParaRPr>
          </a:p>
        </p:txBody>
      </p:sp>
      <p:sp>
        <p:nvSpPr>
          <p:cNvPr id="225" name="Google Shape;225;p64"/>
          <p:cNvSpPr txBox="1"/>
          <p:nvPr>
            <p:ph idx="1" type="body"/>
          </p:nvPr>
        </p:nvSpPr>
        <p:spPr>
          <a:xfrm>
            <a:off x="8792875" y="4752875"/>
            <a:ext cx="31707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Enrich classes with emulation of built-in types and constructs</a:t>
            </a:r>
            <a:endParaRPr sz="2400"/>
          </a:p>
        </p:txBody>
      </p:sp>
      <p:cxnSp>
        <p:nvCxnSpPr>
          <p:cNvPr id="226" name="Google Shape;226;p64"/>
          <p:cNvCxnSpPr/>
          <p:nvPr/>
        </p:nvCxnSpPr>
        <p:spPr>
          <a:xfrm rot="10800000">
            <a:off x="86404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27" name="Google Shape;227;p64"/>
          <p:cNvCxnSpPr/>
          <p:nvPr/>
        </p:nvCxnSpPr>
        <p:spPr>
          <a:xfrm flipH="1">
            <a:off x="9934674" y="6589977"/>
            <a:ext cx="4800" cy="1106100"/>
          </a:xfrm>
          <a:prstGeom prst="straightConnector1">
            <a:avLst/>
          </a:prstGeom>
          <a:noFill/>
          <a:ln cap="flat" cmpd="sng" w="9525">
            <a:solidFill>
              <a:schemeClr val="dk2"/>
            </a:solidFill>
            <a:prstDash val="solid"/>
            <a:round/>
            <a:headEnd len="sm" w="sm" type="none"/>
            <a:tailEnd len="med" w="med" type="oval"/>
          </a:ln>
        </p:spPr>
      </p:cxnSp>
      <p:sp>
        <p:nvSpPr>
          <p:cNvPr id="228" name="Google Shape;228;p64"/>
          <p:cNvSpPr txBox="1"/>
          <p:nvPr>
            <p:ph type="title"/>
          </p:nvPr>
        </p:nvSpPr>
        <p:spPr>
          <a:xfrm>
            <a:off x="9940375" y="7194825"/>
            <a:ext cx="34491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Metaprogramming</a:t>
            </a:r>
            <a:endParaRPr sz="3000">
              <a:solidFill>
                <a:schemeClr val="dk1"/>
              </a:solidFill>
            </a:endParaRPr>
          </a:p>
        </p:txBody>
      </p:sp>
      <p:sp>
        <p:nvSpPr>
          <p:cNvPr id="229" name="Google Shape;229;p64"/>
          <p:cNvSpPr txBox="1"/>
          <p:nvPr>
            <p:ph idx="1" type="body"/>
          </p:nvPr>
        </p:nvSpPr>
        <p:spPr>
          <a:xfrm>
            <a:off x="9934675" y="7828550"/>
            <a:ext cx="3665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Dynamcally manipulate classes behaviour</a:t>
            </a:r>
            <a:endParaRPr sz="2400"/>
          </a:p>
        </p:txBody>
      </p:sp>
      <p:sp>
        <p:nvSpPr>
          <p:cNvPr id="230" name="Google Shape;230;p64"/>
          <p:cNvSpPr txBox="1"/>
          <p:nvPr>
            <p:ph type="title"/>
          </p:nvPr>
        </p:nvSpPr>
        <p:spPr>
          <a:xfrm>
            <a:off x="12679075" y="4142725"/>
            <a:ext cx="4491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chemeClr val="lt1"/>
              </a:buClr>
              <a:buFont typeface="Calibri"/>
              <a:buNone/>
            </a:pPr>
            <a:r>
              <a:rPr lang="en" sz="3000">
                <a:solidFill>
                  <a:schemeClr val="dk1"/>
                </a:solidFill>
              </a:rPr>
              <a:t>Functional Programming</a:t>
            </a:r>
            <a:endParaRPr sz="3000">
              <a:solidFill>
                <a:schemeClr val="dk1"/>
              </a:solidFill>
            </a:endParaRPr>
          </a:p>
        </p:txBody>
      </p:sp>
      <p:sp>
        <p:nvSpPr>
          <p:cNvPr id="231" name="Google Shape;231;p64"/>
          <p:cNvSpPr txBox="1"/>
          <p:nvPr>
            <p:ph idx="1" type="body"/>
          </p:nvPr>
        </p:nvSpPr>
        <p:spPr>
          <a:xfrm>
            <a:off x="12679075" y="4905275"/>
            <a:ext cx="4214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Structure code as stateless functional filters on datasets </a:t>
            </a:r>
            <a:endParaRPr sz="2400"/>
          </a:p>
        </p:txBody>
      </p:sp>
      <p:cxnSp>
        <p:nvCxnSpPr>
          <p:cNvPr id="232" name="Google Shape;232;p64"/>
          <p:cNvCxnSpPr/>
          <p:nvPr/>
        </p:nvCxnSpPr>
        <p:spPr>
          <a:xfrm rot="10800000">
            <a:off x="12526664" y="43718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33" name="Google Shape;233;p64"/>
          <p:cNvCxnSpPr/>
          <p:nvPr/>
        </p:nvCxnSpPr>
        <p:spPr>
          <a:xfrm flipH="1">
            <a:off x="13516074" y="6589977"/>
            <a:ext cx="4800" cy="1106100"/>
          </a:xfrm>
          <a:prstGeom prst="straightConnector1">
            <a:avLst/>
          </a:prstGeom>
          <a:noFill/>
          <a:ln cap="flat" cmpd="sng" w="9525">
            <a:solidFill>
              <a:schemeClr val="dk2"/>
            </a:solidFill>
            <a:prstDash val="solid"/>
            <a:round/>
            <a:headEnd len="sm" w="sm" type="none"/>
            <a:tailEnd len="med" w="med" type="oval"/>
          </a:ln>
        </p:spPr>
      </p:cxnSp>
      <p:sp>
        <p:nvSpPr>
          <p:cNvPr id="234" name="Google Shape;234;p64"/>
          <p:cNvSpPr txBox="1"/>
          <p:nvPr>
            <p:ph type="title"/>
          </p:nvPr>
        </p:nvSpPr>
        <p:spPr>
          <a:xfrm>
            <a:off x="13521775" y="7194825"/>
            <a:ext cx="39579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Pythonic Code Idioms</a:t>
            </a:r>
            <a:endParaRPr sz="3000">
              <a:solidFill>
                <a:schemeClr val="dk1"/>
              </a:solidFill>
            </a:endParaRPr>
          </a:p>
        </p:txBody>
      </p:sp>
      <p:sp>
        <p:nvSpPr>
          <p:cNvPr id="235" name="Google Shape;235;p64"/>
          <p:cNvSpPr txBox="1"/>
          <p:nvPr>
            <p:ph idx="1" type="body"/>
          </p:nvPr>
        </p:nvSpPr>
        <p:spPr>
          <a:xfrm>
            <a:off x="13516075" y="7828550"/>
            <a:ext cx="3665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Pythonic code is faster and more secure</a:t>
            </a:r>
            <a:endParaRPr sz="2400"/>
          </a:p>
        </p:txBody>
      </p:sp>
      <p:grpSp>
        <p:nvGrpSpPr>
          <p:cNvPr id="236" name="Google Shape;236;p64"/>
          <p:cNvGrpSpPr/>
          <p:nvPr/>
        </p:nvGrpSpPr>
        <p:grpSpPr>
          <a:xfrm>
            <a:off x="517339" y="5981896"/>
            <a:ext cx="17404340" cy="1335533"/>
            <a:chOff x="383437" y="2845250"/>
            <a:chExt cx="8377137" cy="667800"/>
          </a:xfrm>
        </p:grpSpPr>
        <p:sp>
          <p:nvSpPr>
            <p:cNvPr id="237" name="Google Shape;237;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38" name="Google Shape;238;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42" name="Shape 242"/>
        <p:cNvGrpSpPr/>
        <p:nvPr/>
      </p:nvGrpSpPr>
      <p:grpSpPr>
        <a:xfrm>
          <a:off x="0" y="0"/>
          <a:ext cx="0" cy="0"/>
          <a:chOff x="0" y="0"/>
          <a:chExt cx="0" cy="0"/>
        </a:xfrm>
      </p:grpSpPr>
      <p:sp>
        <p:nvSpPr>
          <p:cNvPr id="243" name="Google Shape;243;p65"/>
          <p:cNvSpPr txBox="1"/>
          <p:nvPr>
            <p:ph type="ctrTitle"/>
          </p:nvPr>
        </p:nvSpPr>
        <p:spPr>
          <a:xfrm>
            <a:off x="780951" y="3636875"/>
            <a:ext cx="13163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Logging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49" name="Google Shape;249;p66"/>
          <p:cNvSpPr txBox="1"/>
          <p:nvPr>
            <p:ph idx="4294967295" type="body"/>
          </p:nvPr>
        </p:nvSpPr>
        <p:spPr>
          <a:xfrm>
            <a:off x="421357" y="1777588"/>
            <a:ext cx="17416766" cy="8039384"/>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0"/>
              </a:spcBef>
              <a:spcAft>
                <a:spcPts val="0"/>
              </a:spcAft>
              <a:buClr>
                <a:srgbClr val="434343"/>
              </a:buClr>
              <a:buSzPts val="3997"/>
              <a:buFont typeface="Calibri"/>
              <a:buChar char="●"/>
            </a:pPr>
            <a:r>
              <a:rPr lang="en" sz="3997">
                <a:solidFill>
                  <a:srgbClr val="434343"/>
                </a:solidFill>
              </a:rPr>
              <a:t>Why is logging useful?</a:t>
            </a:r>
            <a:endParaRPr b="0" i="0" sz="3997" u="none" cap="none" strike="noStrike">
              <a:solidFill>
                <a:srgbClr val="434343"/>
              </a:solidFill>
              <a:latin typeface="Calibri"/>
              <a:ea typeface="Calibri"/>
              <a:cs typeface="Calibri"/>
              <a:sym typeface="Calibri"/>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Python loggers, log handlers and log levels</a:t>
            </a:r>
            <a:endParaRPr sz="3997">
              <a:solidFill>
                <a:srgbClr val="434343"/>
              </a:solidFill>
            </a:endParaRPr>
          </a:p>
          <a:p>
            <a:pPr indent="-723085" lvl="0" marL="913585" marR="0" rtl="0" algn="l">
              <a:lnSpc>
                <a:spcPct val="115000"/>
              </a:lnSpc>
              <a:spcBef>
                <a:spcPts val="1600"/>
              </a:spcBef>
              <a:spcAft>
                <a:spcPts val="0"/>
              </a:spcAft>
              <a:buClr>
                <a:srgbClr val="434343"/>
              </a:buClr>
              <a:buSzPts val="3997"/>
              <a:buFont typeface="Calibri"/>
              <a:buChar char="●"/>
            </a:pPr>
            <a:r>
              <a:rPr lang="en" sz="3997">
                <a:solidFill>
                  <a:srgbClr val="434343"/>
                </a:solidFill>
              </a:rPr>
              <a:t>Sample code</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67"/>
          <p:cNvSpPr txBox="1"/>
          <p:nvPr>
            <p:ph type="title"/>
          </p:nvPr>
        </p:nvSpPr>
        <p:spPr>
          <a:xfrm>
            <a:off x="943628" y="1476767"/>
            <a:ext cx="16436587" cy="1534689"/>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What is logging useful?</a:t>
            </a:r>
            <a:endParaRPr/>
          </a:p>
        </p:txBody>
      </p:sp>
      <p:sp>
        <p:nvSpPr>
          <p:cNvPr id="255" name="Google Shape;255;p67"/>
          <p:cNvSpPr txBox="1"/>
          <p:nvPr>
            <p:ph idx="1" type="body"/>
          </p:nvPr>
        </p:nvSpPr>
        <p:spPr>
          <a:xfrm>
            <a:off x="943625" y="3836375"/>
            <a:ext cx="10890600" cy="5418000"/>
          </a:xfrm>
          <a:prstGeom prst="rect">
            <a:avLst/>
          </a:prstGeom>
          <a:noFill/>
          <a:ln>
            <a:noFill/>
          </a:ln>
        </p:spPr>
        <p:txBody>
          <a:bodyPr anchorCtr="0" anchor="t" bIns="182750" lIns="182750" spcFirstLastPara="1" rIns="182750" wrap="square" tIns="182750">
            <a:noAutofit/>
          </a:bodyPr>
          <a:lstStyle/>
          <a:p>
            <a:pPr indent="0" lvl="0" marL="0" marR="0" rtl="0" algn="l">
              <a:lnSpc>
                <a:spcPct val="115000"/>
              </a:lnSpc>
              <a:spcBef>
                <a:spcPts val="0"/>
              </a:spcBef>
              <a:spcAft>
                <a:spcPts val="0"/>
              </a:spcAft>
              <a:buClr>
                <a:srgbClr val="434343"/>
              </a:buClr>
              <a:buFont typeface="Calibri"/>
              <a:buNone/>
            </a:pPr>
            <a:r>
              <a:rPr b="1" lang="en"/>
              <a:t>Logging</a:t>
            </a:r>
            <a:r>
              <a:rPr lang="en"/>
              <a:t> consists in dispatching messages related</a:t>
            </a:r>
            <a:endParaRPr/>
          </a:p>
          <a:p>
            <a:pPr indent="0" lvl="0" marL="0" marR="0" rtl="0" algn="l">
              <a:lnSpc>
                <a:spcPct val="115000"/>
              </a:lnSpc>
              <a:spcBef>
                <a:spcPts val="0"/>
              </a:spcBef>
              <a:spcAft>
                <a:spcPts val="0"/>
              </a:spcAft>
              <a:buClr>
                <a:srgbClr val="434343"/>
              </a:buClr>
              <a:buFont typeface="Calibri"/>
              <a:buNone/>
            </a:pPr>
            <a:r>
              <a:rPr lang="en"/>
              <a:t>to application events to one or multiple channels (eg: stdout, files, remote log collectors, …)</a:t>
            </a:r>
            <a:endParaRPr/>
          </a:p>
          <a:p>
            <a:pPr indent="0" lvl="0" marL="0" marR="0" rtl="0" algn="l">
              <a:lnSpc>
                <a:spcPct val="115000"/>
              </a:lnSpc>
              <a:spcBef>
                <a:spcPts val="0"/>
              </a:spcBef>
              <a:spcAft>
                <a:spcPts val="0"/>
              </a:spcAft>
              <a:buClr>
                <a:srgbClr val="434343"/>
              </a:buClr>
              <a:buFont typeface="Calibri"/>
              <a:buNone/>
            </a:pPr>
            <a:r>
              <a:t/>
            </a:r>
            <a:endParaRPr/>
          </a:p>
          <a:p>
            <a:pPr indent="0" lvl="0" marL="0" marR="0" rtl="0" algn="l">
              <a:lnSpc>
                <a:spcPct val="115000"/>
              </a:lnSpc>
              <a:spcBef>
                <a:spcPts val="0"/>
              </a:spcBef>
              <a:spcAft>
                <a:spcPts val="0"/>
              </a:spcAft>
              <a:buClr>
                <a:srgbClr val="434343"/>
              </a:buClr>
              <a:buFont typeface="Calibri"/>
              <a:buNone/>
            </a:pPr>
            <a:r>
              <a:rPr lang="en"/>
              <a:t>Useful for</a:t>
            </a:r>
            <a:endParaRPr/>
          </a:p>
          <a:p>
            <a:pPr indent="-457200" lvl="0" marL="914400" marR="0" rtl="0" algn="l">
              <a:lnSpc>
                <a:spcPct val="115000"/>
              </a:lnSpc>
              <a:spcBef>
                <a:spcPts val="0"/>
              </a:spcBef>
              <a:spcAft>
                <a:spcPts val="0"/>
              </a:spcAft>
              <a:buSzPts val="3600"/>
              <a:buChar char="●"/>
            </a:pPr>
            <a:r>
              <a:rPr lang="en"/>
              <a:t>debugging code</a:t>
            </a:r>
            <a:endParaRPr/>
          </a:p>
          <a:p>
            <a:pPr indent="-457200" lvl="0" marL="914400" marR="0" rtl="0" algn="l">
              <a:lnSpc>
                <a:spcPct val="115000"/>
              </a:lnSpc>
              <a:spcBef>
                <a:spcPts val="0"/>
              </a:spcBef>
              <a:spcAft>
                <a:spcPts val="0"/>
              </a:spcAft>
              <a:buSzPts val="3600"/>
              <a:buChar char="●"/>
            </a:pPr>
            <a:r>
              <a:rPr lang="en"/>
              <a:t>tracking events history for auditing purposes</a:t>
            </a:r>
            <a:endParaRPr/>
          </a:p>
        </p:txBody>
      </p:sp>
      <p:pic>
        <p:nvPicPr>
          <p:cNvPr descr="Free vector graphic: Record, Pencil, Chart, Data, Diary - Free ..." id="256" name="Google Shape;256;p67"/>
          <p:cNvPicPr preferRelativeResize="0"/>
          <p:nvPr/>
        </p:nvPicPr>
        <p:blipFill>
          <a:blip r:embed="rId3">
            <a:alphaModFix/>
          </a:blip>
          <a:stretch>
            <a:fillRect/>
          </a:stretch>
        </p:blipFill>
        <p:spPr>
          <a:xfrm>
            <a:off x="13093174" y="4856040"/>
            <a:ext cx="3967149" cy="3773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68"/>
          <p:cNvSpPr txBox="1"/>
          <p:nvPr>
            <p:ph type="title"/>
          </p:nvPr>
        </p:nvSpPr>
        <p:spPr>
          <a:xfrm>
            <a:off x="943628" y="1476767"/>
            <a:ext cx="16436700" cy="1534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Python loggers, handlers and log levels</a:t>
            </a:r>
            <a:endParaRPr/>
          </a:p>
        </p:txBody>
      </p:sp>
      <p:sp>
        <p:nvSpPr>
          <p:cNvPr id="262" name="Google Shape;262;p68"/>
          <p:cNvSpPr/>
          <p:nvPr/>
        </p:nvSpPr>
        <p:spPr>
          <a:xfrm>
            <a:off x="1161250" y="6521925"/>
            <a:ext cx="2927700" cy="20946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900"/>
              <a:t>Logger</a:t>
            </a:r>
            <a:endParaRPr sz="3900"/>
          </a:p>
          <a:p>
            <a:pPr indent="0" lvl="0" marL="0" rtl="0" algn="ctr">
              <a:spcBef>
                <a:spcPts val="0"/>
              </a:spcBef>
              <a:spcAft>
                <a:spcPts val="0"/>
              </a:spcAft>
              <a:buNone/>
            </a:pPr>
            <a:r>
              <a:rPr lang="en" sz="3000"/>
              <a:t>(level: info)</a:t>
            </a:r>
            <a:endParaRPr sz="3000"/>
          </a:p>
        </p:txBody>
      </p:sp>
      <p:grpSp>
        <p:nvGrpSpPr>
          <p:cNvPr id="263" name="Google Shape;263;p68"/>
          <p:cNvGrpSpPr/>
          <p:nvPr/>
        </p:nvGrpSpPr>
        <p:grpSpPr>
          <a:xfrm>
            <a:off x="4088950" y="5525150"/>
            <a:ext cx="8792350" cy="4026100"/>
            <a:chOff x="4088950" y="5525150"/>
            <a:chExt cx="8792350" cy="4026100"/>
          </a:xfrm>
        </p:grpSpPr>
        <p:sp>
          <p:nvSpPr>
            <p:cNvPr id="264" name="Google Shape;264;p68"/>
            <p:cNvSpPr/>
            <p:nvPr/>
          </p:nvSpPr>
          <p:spPr>
            <a:xfrm>
              <a:off x="5812125" y="5525150"/>
              <a:ext cx="3303900" cy="15348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900"/>
                <a:t>Handler A</a:t>
              </a:r>
              <a:endParaRPr sz="3900"/>
            </a:p>
            <a:p>
              <a:pPr indent="0" lvl="0" marL="0" rtl="0" algn="ctr">
                <a:spcBef>
                  <a:spcPts val="0"/>
                </a:spcBef>
                <a:spcAft>
                  <a:spcPts val="0"/>
                </a:spcAft>
                <a:buNone/>
              </a:pPr>
              <a:r>
                <a:rPr lang="en" sz="3000"/>
                <a:t>(level: error)</a:t>
              </a:r>
              <a:endParaRPr sz="3000"/>
            </a:p>
          </p:txBody>
        </p:sp>
        <p:sp>
          <p:nvSpPr>
            <p:cNvPr id="265" name="Google Shape;265;p68"/>
            <p:cNvSpPr/>
            <p:nvPr/>
          </p:nvSpPr>
          <p:spPr>
            <a:xfrm>
              <a:off x="5812125" y="8016450"/>
              <a:ext cx="3303900" cy="15348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900"/>
                <a:t>Handler B</a:t>
              </a:r>
              <a:endParaRPr sz="3900"/>
            </a:p>
            <a:p>
              <a:pPr indent="0" lvl="0" marL="0" rtl="0" algn="ctr">
                <a:spcBef>
                  <a:spcPts val="0"/>
                </a:spcBef>
                <a:spcAft>
                  <a:spcPts val="0"/>
                </a:spcAft>
                <a:buNone/>
              </a:pPr>
              <a:r>
                <a:rPr lang="en" sz="3000"/>
                <a:t>(level: info)</a:t>
              </a:r>
              <a:endParaRPr sz="3900"/>
            </a:p>
          </p:txBody>
        </p:sp>
        <p:sp>
          <p:nvSpPr>
            <p:cNvPr id="266" name="Google Shape;266;p68"/>
            <p:cNvSpPr/>
            <p:nvPr/>
          </p:nvSpPr>
          <p:spPr>
            <a:xfrm>
              <a:off x="9953600" y="8221338"/>
              <a:ext cx="2927700" cy="1125000"/>
            </a:xfrm>
            <a:prstGeom prst="roundRect">
              <a:avLst>
                <a:gd fmla="val 16667" name="adj"/>
              </a:avLst>
            </a:prstGeom>
            <a:solidFill>
              <a:srgbClr val="EAD1D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900">
                  <a:solidFill>
                    <a:srgbClr val="434343"/>
                  </a:solidFill>
                </a:rPr>
                <a:t>Formatter</a:t>
              </a:r>
              <a:endParaRPr sz="3900">
                <a:solidFill>
                  <a:srgbClr val="434343"/>
                </a:solidFill>
              </a:endParaRPr>
            </a:p>
          </p:txBody>
        </p:sp>
        <p:cxnSp>
          <p:nvCxnSpPr>
            <p:cNvPr id="267" name="Google Shape;267;p68"/>
            <p:cNvCxnSpPr>
              <a:stCxn id="265" idx="3"/>
              <a:endCxn id="266" idx="1"/>
            </p:cNvCxnSpPr>
            <p:nvPr/>
          </p:nvCxnSpPr>
          <p:spPr>
            <a:xfrm>
              <a:off x="9116025" y="8783850"/>
              <a:ext cx="837600" cy="0"/>
            </a:xfrm>
            <a:prstGeom prst="straightConnector1">
              <a:avLst/>
            </a:prstGeom>
            <a:noFill/>
            <a:ln cap="flat" cmpd="sng" w="38100">
              <a:solidFill>
                <a:schemeClr val="dk2"/>
              </a:solidFill>
              <a:prstDash val="dash"/>
              <a:round/>
              <a:headEnd len="med" w="med" type="none"/>
              <a:tailEnd len="med" w="med" type="none"/>
            </a:ln>
          </p:spPr>
        </p:cxnSp>
        <p:cxnSp>
          <p:nvCxnSpPr>
            <p:cNvPr id="268" name="Google Shape;268;p68"/>
            <p:cNvCxnSpPr>
              <a:stCxn id="262" idx="3"/>
              <a:endCxn id="264" idx="1"/>
            </p:cNvCxnSpPr>
            <p:nvPr/>
          </p:nvCxnSpPr>
          <p:spPr>
            <a:xfrm flipH="1" rot="10800000">
              <a:off x="4088950" y="6292425"/>
              <a:ext cx="1723200" cy="1276800"/>
            </a:xfrm>
            <a:prstGeom prst="straightConnector1">
              <a:avLst/>
            </a:prstGeom>
            <a:noFill/>
            <a:ln cap="flat" cmpd="sng" w="38100">
              <a:solidFill>
                <a:schemeClr val="dk2"/>
              </a:solidFill>
              <a:prstDash val="solid"/>
              <a:round/>
              <a:headEnd len="med" w="med" type="none"/>
              <a:tailEnd len="med" w="med" type="triangle"/>
            </a:ln>
          </p:spPr>
        </p:cxnSp>
        <p:cxnSp>
          <p:nvCxnSpPr>
            <p:cNvPr id="269" name="Google Shape;269;p68"/>
            <p:cNvCxnSpPr>
              <a:stCxn id="262" idx="3"/>
              <a:endCxn id="265" idx="1"/>
            </p:cNvCxnSpPr>
            <p:nvPr/>
          </p:nvCxnSpPr>
          <p:spPr>
            <a:xfrm>
              <a:off x="4088950" y="7569225"/>
              <a:ext cx="1723200" cy="1214700"/>
            </a:xfrm>
            <a:prstGeom prst="straightConnector1">
              <a:avLst/>
            </a:prstGeom>
            <a:noFill/>
            <a:ln cap="flat" cmpd="sng" w="38100">
              <a:solidFill>
                <a:schemeClr val="dk2"/>
              </a:solidFill>
              <a:prstDash val="solid"/>
              <a:round/>
              <a:headEnd len="med" w="med" type="none"/>
              <a:tailEnd len="med" w="med" type="triangle"/>
            </a:ln>
          </p:spPr>
        </p:cxnSp>
      </p:grpSp>
      <p:grpSp>
        <p:nvGrpSpPr>
          <p:cNvPr id="270" name="Google Shape;270;p68"/>
          <p:cNvGrpSpPr/>
          <p:nvPr/>
        </p:nvGrpSpPr>
        <p:grpSpPr>
          <a:xfrm>
            <a:off x="542500" y="4600725"/>
            <a:ext cx="4962588" cy="4616625"/>
            <a:chOff x="542500" y="4600725"/>
            <a:chExt cx="4962588" cy="4616625"/>
          </a:xfrm>
        </p:grpSpPr>
        <p:sp>
          <p:nvSpPr>
            <p:cNvPr id="271" name="Google Shape;271;p68"/>
            <p:cNvSpPr txBox="1"/>
            <p:nvPr/>
          </p:nvSpPr>
          <p:spPr>
            <a:xfrm>
              <a:off x="4395988" y="5809625"/>
              <a:ext cx="1109100" cy="93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latin typeface="Courier New"/>
                  <a:ea typeface="Courier New"/>
                  <a:cs typeface="Courier New"/>
                  <a:sym typeface="Courier New"/>
                </a:rPr>
                <a:t>msg</a:t>
              </a:r>
              <a:endParaRPr/>
            </a:p>
          </p:txBody>
        </p:sp>
        <p:sp>
          <p:nvSpPr>
            <p:cNvPr id="272" name="Google Shape;272;p68"/>
            <p:cNvSpPr txBox="1"/>
            <p:nvPr/>
          </p:nvSpPr>
          <p:spPr>
            <a:xfrm>
              <a:off x="4391363" y="8278350"/>
              <a:ext cx="1109100" cy="93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latin typeface="Courier New"/>
                  <a:ea typeface="Courier New"/>
                  <a:cs typeface="Courier New"/>
                  <a:sym typeface="Courier New"/>
                </a:rPr>
                <a:t>msg</a:t>
              </a:r>
              <a:endParaRPr/>
            </a:p>
          </p:txBody>
        </p:sp>
        <p:sp>
          <p:nvSpPr>
            <p:cNvPr id="273" name="Google Shape;273;p68"/>
            <p:cNvSpPr txBox="1"/>
            <p:nvPr/>
          </p:nvSpPr>
          <p:spPr>
            <a:xfrm>
              <a:off x="542500" y="4600725"/>
              <a:ext cx="4165200" cy="74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latin typeface="Courier New"/>
                  <a:ea typeface="Courier New"/>
                  <a:cs typeface="Courier New"/>
                  <a:sym typeface="Courier New"/>
                </a:rPr>
                <a:t>log(WARNING, msg)</a:t>
              </a:r>
              <a:endParaRPr sz="3000">
                <a:latin typeface="Courier New"/>
                <a:ea typeface="Courier New"/>
                <a:cs typeface="Courier New"/>
                <a:sym typeface="Courier New"/>
              </a:endParaRPr>
            </a:p>
          </p:txBody>
        </p:sp>
        <p:cxnSp>
          <p:nvCxnSpPr>
            <p:cNvPr id="274" name="Google Shape;274;p68"/>
            <p:cNvCxnSpPr>
              <a:stCxn id="273" idx="2"/>
              <a:endCxn id="262" idx="0"/>
            </p:cNvCxnSpPr>
            <p:nvPr/>
          </p:nvCxnSpPr>
          <p:spPr>
            <a:xfrm>
              <a:off x="2625100" y="5348325"/>
              <a:ext cx="0" cy="1173600"/>
            </a:xfrm>
            <a:prstGeom prst="straightConnector1">
              <a:avLst/>
            </a:prstGeom>
            <a:noFill/>
            <a:ln cap="flat" cmpd="sng" w="76200">
              <a:solidFill>
                <a:schemeClr val="dk2"/>
              </a:solidFill>
              <a:prstDash val="solid"/>
              <a:round/>
              <a:headEnd len="med" w="med" type="none"/>
              <a:tailEnd len="med" w="med" type="triangle"/>
            </a:ln>
          </p:spPr>
        </p:cxnSp>
      </p:grpSp>
      <p:grpSp>
        <p:nvGrpSpPr>
          <p:cNvPr id="275" name="Google Shape;275;p68"/>
          <p:cNvGrpSpPr/>
          <p:nvPr/>
        </p:nvGrpSpPr>
        <p:grpSpPr>
          <a:xfrm>
            <a:off x="14380325" y="5007725"/>
            <a:ext cx="3000000" cy="3286452"/>
            <a:chOff x="13785300" y="3015925"/>
            <a:chExt cx="3000000" cy="3286452"/>
          </a:xfrm>
        </p:grpSpPr>
        <p:sp>
          <p:nvSpPr>
            <p:cNvPr id="276" name="Google Shape;276;p68"/>
            <p:cNvSpPr txBox="1"/>
            <p:nvPr/>
          </p:nvSpPr>
          <p:spPr>
            <a:xfrm>
              <a:off x="13785300" y="3015925"/>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t>Log Levels</a:t>
              </a:r>
              <a:endParaRPr b="1" sz="3600"/>
            </a:p>
            <a:p>
              <a:pPr indent="-457200" lvl="0" marL="914400" rtl="0" algn="l">
                <a:spcBef>
                  <a:spcPts val="0"/>
                </a:spcBef>
                <a:spcAft>
                  <a:spcPts val="0"/>
                </a:spcAft>
                <a:buSzPts val="3600"/>
                <a:buChar char="●"/>
              </a:pPr>
              <a:r>
                <a:rPr lang="en" sz="3600"/>
                <a:t>  critical</a:t>
              </a:r>
              <a:endParaRPr sz="3600"/>
            </a:p>
            <a:p>
              <a:pPr indent="-457200" lvl="0" marL="914400" rtl="0" algn="l">
                <a:spcBef>
                  <a:spcPts val="0"/>
                </a:spcBef>
                <a:spcAft>
                  <a:spcPts val="0"/>
                </a:spcAft>
                <a:buSzPts val="3600"/>
                <a:buChar char="●"/>
              </a:pPr>
              <a:r>
                <a:rPr lang="en" sz="3600"/>
                <a:t>  error</a:t>
              </a:r>
              <a:endParaRPr sz="3600"/>
            </a:p>
            <a:p>
              <a:pPr indent="-457200" lvl="0" marL="914400" rtl="0" algn="l">
                <a:spcBef>
                  <a:spcPts val="0"/>
                </a:spcBef>
                <a:spcAft>
                  <a:spcPts val="0"/>
                </a:spcAft>
                <a:buSzPts val="3600"/>
                <a:buChar char="●"/>
              </a:pPr>
              <a:r>
                <a:rPr lang="en" sz="3600"/>
                <a:t>  warning</a:t>
              </a:r>
              <a:endParaRPr sz="3600"/>
            </a:p>
            <a:p>
              <a:pPr indent="-457200" lvl="0" marL="914400" rtl="0" algn="l">
                <a:spcBef>
                  <a:spcPts val="0"/>
                </a:spcBef>
                <a:spcAft>
                  <a:spcPts val="0"/>
                </a:spcAft>
                <a:buSzPts val="3600"/>
                <a:buChar char="●"/>
              </a:pPr>
              <a:r>
                <a:rPr lang="en" sz="3600"/>
                <a:t>  info</a:t>
              </a:r>
              <a:endParaRPr sz="3600"/>
            </a:p>
            <a:p>
              <a:pPr indent="-457200" lvl="0" marL="914400" rtl="0" algn="l">
                <a:spcBef>
                  <a:spcPts val="0"/>
                </a:spcBef>
                <a:spcAft>
                  <a:spcPts val="0"/>
                </a:spcAft>
                <a:buSzPts val="3600"/>
                <a:buChar char="●"/>
              </a:pPr>
              <a:r>
                <a:rPr lang="en" sz="3600"/>
                <a:t>  debug</a:t>
              </a:r>
              <a:endParaRPr sz="3600"/>
            </a:p>
          </p:txBody>
        </p:sp>
        <p:pic>
          <p:nvPicPr>
            <p:cNvPr descr="File:Power of Hydrogen (pH) chart.svg - Wikimedia Commons" id="277" name="Google Shape;277;p68"/>
            <p:cNvPicPr preferRelativeResize="0"/>
            <p:nvPr/>
          </p:nvPicPr>
          <p:blipFill rotWithShape="1">
            <a:blip r:embed="rId3">
              <a:alphaModFix/>
            </a:blip>
            <a:srcRect b="49537" l="21895" r="63918" t="4861"/>
            <a:stretch/>
          </p:blipFill>
          <p:spPr>
            <a:xfrm>
              <a:off x="13785300" y="3484150"/>
              <a:ext cx="1109100" cy="2818227"/>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69"/>
          <p:cNvSpPr txBox="1"/>
          <p:nvPr>
            <p:ph type="title"/>
          </p:nvPr>
        </p:nvSpPr>
        <p:spPr>
          <a:xfrm>
            <a:off x="980311" y="976048"/>
            <a:ext cx="16060561" cy="8177812"/>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Code sample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88" name="Google Shape;288;p70"/>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0"/>
              </a:spcBef>
              <a:spcAft>
                <a:spcPts val="0"/>
              </a:spcAft>
              <a:buClr>
                <a:srgbClr val="434343"/>
              </a:buClr>
              <a:buSzPts val="3997"/>
              <a:buFont typeface="Calibri"/>
              <a:buChar char="●"/>
            </a:pPr>
            <a:r>
              <a:rPr lang="en" sz="3997">
                <a:solidFill>
                  <a:srgbClr val="434343"/>
                </a:solidFill>
              </a:rPr>
              <a:t>Why logging is useful</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What are Python loggers, log handlers and log levels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examples of logging</a:t>
            </a:r>
            <a:endParaRPr sz="3997">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71"/>
          <p:cNvSpPr txBox="1"/>
          <p:nvPr>
            <p:ph type="ctrTitle"/>
          </p:nvPr>
        </p:nvSpPr>
        <p:spPr>
          <a:xfrm>
            <a:off x="780954" y="3636866"/>
            <a:ext cx="16436587" cy="1866336"/>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lang="en"/>
              <a:t>Regular expressions</a:t>
            </a:r>
            <a:endParaRPr b="0" i="0" sz="9596" u="none" cap="none" strike="noStrike">
              <a:solidFill>
                <a:schemeClr val="lt1"/>
              </a:solidFill>
              <a:latin typeface="Calibri"/>
              <a:ea typeface="Calibri"/>
              <a:cs typeface="Calibri"/>
              <a:sym typeface="Calibri"/>
            </a:endParaRPr>
          </a:p>
        </p:txBody>
      </p:sp>
      <p:sp>
        <p:nvSpPr>
          <p:cNvPr id="294" name="Google Shape;294;p71"/>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